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91" r:id="rId3"/>
    <p:sldId id="319" r:id="rId4"/>
    <p:sldId id="312" r:id="rId5"/>
    <p:sldId id="297" r:id="rId6"/>
    <p:sldId id="268" r:id="rId7"/>
    <p:sldId id="295" r:id="rId8"/>
    <p:sldId id="318" r:id="rId9"/>
    <p:sldId id="313" r:id="rId10"/>
    <p:sldId id="316" r:id="rId11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795" userDrawn="1">
          <p15:clr>
            <a:srgbClr val="A4A3A4"/>
          </p15:clr>
        </p15:guide>
        <p15:guide id="2" orient="horz" pos="37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F49"/>
    <a:srgbClr val="25384A"/>
    <a:srgbClr val="464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68"/>
      </p:cViewPr>
      <p:guideLst>
        <p:guide pos="3795"/>
        <p:guide orient="horz" pos="37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l-S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Nizi 1</c:v>
                </c:pt>
              </c:strCache>
            </c:strRef>
          </c:tx>
          <c:spPr>
            <a:solidFill>
              <a:srgbClr val="EC2F49"/>
            </a:solidFill>
            <a:ln>
              <a:noFill/>
            </a:ln>
            <a:effectLst/>
          </c:spPr>
          <c:invertIfNegative val="0"/>
          <c:cat>
            <c:numRef>
              <c:f>List1!$A$2:$A$5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List1!$B$2:$B$5</c:f>
              <c:numCache>
                <c:formatCode>General</c:formatCode>
                <c:ptCount val="4"/>
                <c:pt idx="0">
                  <c:v>10.6</c:v>
                </c:pt>
                <c:pt idx="1">
                  <c:v>76.3</c:v>
                </c:pt>
                <c:pt idx="2">
                  <c:v>82.3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EE-4202-9927-14B0D31D60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7504512"/>
        <c:axId val="457510416"/>
      </c:barChart>
      <c:catAx>
        <c:axId val="45750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1" i="0" u="none" strike="noStrike" kern="1200" baseline="0">
                <a:solidFill>
                  <a:srgbClr val="EC2F49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57510416"/>
        <c:crosses val="autoZero"/>
        <c:auto val="1"/>
        <c:lblAlgn val="ctr"/>
        <c:lblOffset val="100"/>
        <c:noMultiLvlLbl val="0"/>
      </c:catAx>
      <c:valAx>
        <c:axId val="45751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sl-SI"/>
          </a:p>
        </c:txPr>
        <c:crossAx val="45750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l-S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3DCDA45-BE7C-4B80-9BAD-EFC9833087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2823602-9682-4575-961F-B9A162BE4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420DBBD-0DDC-495E-AC13-C1281AA27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C26BE70C-E95C-4D92-8173-C1F1FEDE1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9223D96-7A56-40A2-9070-B0465E8A9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017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BF70B-B76F-4B6D-BF34-39F8C0C65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3460179-B992-4566-B0F2-2B5699A8BA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87501BA-D338-4383-A757-01FA1ABF5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F464EF8-6653-4863-9004-32E0BFCD1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E1CF88F5-ADED-4023-9AE4-023FBE89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69235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26596AFA-8AD5-42E4-9BE3-AFB2A0097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F6D0C475-8827-4DD7-AA5B-A28C3908F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AFB00E7E-DB64-4ACF-9913-43053FD48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0A06A00-463F-4C60-A9DD-A96C81C6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2AC3A31-11A0-48CF-BDA6-BD1195D6B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11651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360F7D6-4435-406D-8F6B-18274468E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6B0BCA0-24EE-43F0-9323-9BB3B6CBB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047E8606-F4A6-4699-84AB-ED16D813E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5E6D137-8912-4568-930D-D7EEF188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36DCA6C-F40D-4FA5-AFDE-D61C17740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75979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0C747A9-0AC9-4F74-836F-EA1D8461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6980A24-10B2-4453-ACD8-4962415AF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89D5257F-92C5-46D9-88B6-3CBE0C141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701B589-9C50-40E5-A9D3-84954326B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9DA9239C-AC79-451F-B4E7-8E35988D0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8690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BD75A3-EF3D-4FF9-8F39-4B029A60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CB1B0B1-AE46-4FDF-A3BD-4CA1BCE93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69995BE2-78FE-4852-9E7A-956FF119C1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D4B3BAB8-0C83-4ACC-B9F2-8AA945193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8ED5B8AE-9136-4278-8319-FEE4C594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B0E55ABA-A476-4D4E-8A31-2F46722C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17028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9B9A71C-4883-4C29-BE78-D9BFCAE6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D1020BF-6888-4943-9B40-A64B7057A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F9C0B0DD-0BF9-4713-8CB0-DA7CD11776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5B30B599-7D2E-406E-8631-B195106D7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A57C81B0-4E21-4B71-970E-50DC0E3B63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8529927E-17C8-4EC9-90FF-A101A79B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CB2A314A-0A8A-4BFE-89B7-0267969B1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0409C362-B230-419A-98C6-1A25F807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3185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29BA9E-C6C4-4C10-885B-24059A16C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06F78FF9-5ED6-468D-BED0-8B852FAF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7D9F4B9E-DC64-40D9-93A0-16FDC958A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C76BAB31-37A5-435B-A453-0E5E5872E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1617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2848596-F184-4F2A-9B0A-EB1DC11A3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A58700AF-A986-4339-B2B7-93B125AC7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89BA96A2-2521-47CE-979F-E19B7857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991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3BCE586-D480-4BAB-AE3F-DACB089D3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95327E3-CC99-4BB0-A9FE-00ADFA7EC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F1794476-C5C4-4730-A03B-A61FE945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9FDD8DD1-41FC-48E9-9698-E276DDE4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C185CB5F-F993-47E2-93D3-4115280C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8116C45E-5411-4B2E-8BFA-E32D3BDD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330445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E082534-5616-471E-AB16-77D3E5CF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E9D3DCFD-7F07-4004-9867-BD574730CA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B8783B8E-9075-4B25-AB4F-21566065E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C0358D01-46C5-43EC-939A-7B17F56F4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F38AA9F-FC82-4345-B31F-EBC25A415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EAA0BED1-E08D-4312-AB24-BB0FEA054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372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95AF30CE-9764-46B2-996A-2E81B11BE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B49DF67F-6EB5-4EC5-8030-EFF603190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FD07A2FD-E265-46EB-A78C-2338A6F1D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C8067-8D56-44D1-8050-6038BB63278F}" type="datetimeFigureOut">
              <a:rPr lang="sl-SI" smtClean="0"/>
              <a:t>1. 04. 2019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603A291E-D931-420B-A1E2-D727FA4D2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5508B32-A82F-409B-BB3A-68C5A1A3B8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AA2F4-4E59-4442-82AB-63B02CCE2FE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1184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38F4980B-DD58-46DE-8BD7-6C9EBF2C9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4" r="149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ravokotnik 15">
            <a:extLst>
              <a:ext uri="{FF2B5EF4-FFF2-40B4-BE49-F238E27FC236}">
                <a16:creationId xmlns:a16="http://schemas.microsoft.com/office/drawing/2014/main" id="{34EF724B-FE34-47D1-8F9A-045D8EE8EC4F}"/>
              </a:ext>
            </a:extLst>
          </p:cNvPr>
          <p:cNvSpPr/>
          <p:nvPr/>
        </p:nvSpPr>
        <p:spPr>
          <a:xfrm>
            <a:off x="25379" y="0"/>
            <a:ext cx="12192000" cy="68722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8" name="Picture 4" descr="VIBERATE">
            <a:extLst>
              <a:ext uri="{FF2B5EF4-FFF2-40B4-BE49-F238E27FC236}">
                <a16:creationId xmlns:a16="http://schemas.microsoft.com/office/drawing/2014/main" id="{144748E1-6DD1-4EFD-A104-B53282A54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39" y="5648169"/>
            <a:ext cx="1392837" cy="3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etis">
            <a:extLst>
              <a:ext uri="{FF2B5EF4-FFF2-40B4-BE49-F238E27FC236}">
                <a16:creationId xmlns:a16="http://schemas.microsoft.com/office/drawing/2014/main" id="{440084FE-5E74-4575-82DD-9D7742CEA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175" y="5657592"/>
            <a:ext cx="1307125" cy="3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partan Solutions">
            <a:extLst>
              <a:ext uri="{FF2B5EF4-FFF2-40B4-BE49-F238E27FC236}">
                <a16:creationId xmlns:a16="http://schemas.microsoft.com/office/drawing/2014/main" id="{F6EFCE29-36C5-463B-9C57-4FF61E573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399" y="5624409"/>
            <a:ext cx="1478552" cy="3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DF33311B-4B57-4B58-9A64-8140E343BF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050" y="5516153"/>
            <a:ext cx="1077283" cy="59712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431" y="5511147"/>
            <a:ext cx="2299421" cy="592893"/>
          </a:xfrm>
          <a:prstGeom prst="rect">
            <a:avLst/>
          </a:prstGeom>
        </p:spPr>
      </p:pic>
      <p:sp>
        <p:nvSpPr>
          <p:cNvPr id="2" name="Pravokotnik 1">
            <a:extLst>
              <a:ext uri="{FF2B5EF4-FFF2-40B4-BE49-F238E27FC236}">
                <a16:creationId xmlns:a16="http://schemas.microsoft.com/office/drawing/2014/main" id="{82F60038-9883-4546-B5C8-98902667E533}"/>
              </a:ext>
            </a:extLst>
          </p:cNvPr>
          <p:cNvSpPr/>
          <p:nvPr/>
        </p:nvSpPr>
        <p:spPr>
          <a:xfrm>
            <a:off x="542924" y="3294574"/>
            <a:ext cx="1117282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4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MOŽNOSTI FINANCIRANJA MSP S POMOČJO BLOCKCHAIN TEHNOLOGIJ</a:t>
            </a:r>
            <a:endParaRPr lang="sl-SI" sz="4400" b="1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id="{CA45CD6C-9A42-4E88-9AF6-805D4BD6BD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458" y="242126"/>
            <a:ext cx="4997514" cy="1971253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2322E49B-2549-42ED-A74E-D4262AA31082}"/>
              </a:ext>
            </a:extLst>
          </p:cNvPr>
          <p:cNvSpPr/>
          <p:nvPr/>
        </p:nvSpPr>
        <p:spPr>
          <a:xfrm>
            <a:off x="366885" y="3069822"/>
            <a:ext cx="11473467" cy="1824184"/>
          </a:xfrm>
          <a:prstGeom prst="rect">
            <a:avLst/>
          </a:prstGeom>
          <a:noFill/>
          <a:ln w="57150">
            <a:solidFill>
              <a:srgbClr val="EC2F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4098" name="Picture 2" descr="Blockchain Association">
            <a:extLst>
              <a:ext uri="{FF2B5EF4-FFF2-40B4-BE49-F238E27FC236}">
                <a16:creationId xmlns:a16="http://schemas.microsoft.com/office/drawing/2014/main" id="{76C45740-E0C9-4E8C-90F8-FA6D361C5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319" y="6220194"/>
            <a:ext cx="1524001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A8008E18-A34B-42C8-9E40-575194F73EA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4"/>
          <a:stretch/>
        </p:blipFill>
        <p:spPr>
          <a:xfrm>
            <a:off x="7357056" y="6215860"/>
            <a:ext cx="1626407" cy="383283"/>
          </a:xfrm>
          <a:prstGeom prst="rect">
            <a:avLst/>
          </a:prstGeom>
        </p:spPr>
      </p:pic>
      <p:sp>
        <p:nvSpPr>
          <p:cNvPr id="27" name="Pravokotnik 26">
            <a:extLst>
              <a:ext uri="{FF2B5EF4-FFF2-40B4-BE49-F238E27FC236}">
                <a16:creationId xmlns:a16="http://schemas.microsoft.com/office/drawing/2014/main" id="{6AE1A748-FA4D-4B64-972F-B7E74E0CF4B4}"/>
              </a:ext>
            </a:extLst>
          </p:cNvPr>
          <p:cNvSpPr/>
          <p:nvPr/>
        </p:nvSpPr>
        <p:spPr>
          <a:xfrm>
            <a:off x="6266672" y="6240170"/>
            <a:ext cx="12118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800" dirty="0">
                <a:solidFill>
                  <a:schemeClr val="bg1">
                    <a:lumMod val="8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AMBASADOR OF  SLOVENIA TO SWITZERLAND</a:t>
            </a:r>
            <a:endParaRPr lang="sl-SI" sz="800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2050" name="Picture 2" descr="Blockchain Think Tank">
            <a:extLst>
              <a:ext uri="{FF2B5EF4-FFF2-40B4-BE49-F238E27FC236}">
                <a16:creationId xmlns:a16="http://schemas.microsoft.com/office/drawing/2014/main" id="{CEB131F1-3C1A-4DDE-89F6-57E9358CA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51" y="6217617"/>
            <a:ext cx="1525500" cy="4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lliance.azureedge.net/1544448852-565104064.png">
            <a:extLst>
              <a:ext uri="{FF2B5EF4-FFF2-40B4-BE49-F238E27FC236}">
                <a16:creationId xmlns:a16="http://schemas.microsoft.com/office/drawing/2014/main" id="{8D96A411-EEDA-4EF6-BD8D-4486FD0A2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979" y="6243717"/>
            <a:ext cx="1525500" cy="40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89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2D7006EF-1034-4277-B58E-5F20D8001C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17" b="16908"/>
          <a:stretch/>
        </p:blipFill>
        <p:spPr>
          <a:xfrm>
            <a:off x="0" y="0"/>
            <a:ext cx="12204700" cy="6872211"/>
          </a:xfrm>
          <a:prstGeom prst="rect">
            <a:avLst/>
          </a:prstGeom>
        </p:spPr>
      </p:pic>
      <p:sp>
        <p:nvSpPr>
          <p:cNvPr id="14" name="Pravokotnik 13">
            <a:extLst>
              <a:ext uri="{FF2B5EF4-FFF2-40B4-BE49-F238E27FC236}">
                <a16:creationId xmlns:a16="http://schemas.microsoft.com/office/drawing/2014/main" id="{DECE5297-9359-4673-9524-4544D6F6CB15}"/>
              </a:ext>
            </a:extLst>
          </p:cNvPr>
          <p:cNvSpPr/>
          <p:nvPr/>
        </p:nvSpPr>
        <p:spPr>
          <a:xfrm>
            <a:off x="0" y="0"/>
            <a:ext cx="12192000" cy="68722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1BAC8E7-FD88-4CE9-BD26-4EC5999B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099" y="1826081"/>
            <a:ext cx="8208765" cy="323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Slika 20">
            <a:extLst>
              <a:ext uri="{FF2B5EF4-FFF2-40B4-BE49-F238E27FC236}">
                <a16:creationId xmlns:a16="http://schemas.microsoft.com/office/drawing/2014/main" id="{88AC1C6E-DC33-44A5-A368-93D9B0A7A3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Pravokotnik 21">
            <a:extLst>
              <a:ext uri="{FF2B5EF4-FFF2-40B4-BE49-F238E27FC236}">
                <a16:creationId xmlns:a16="http://schemas.microsoft.com/office/drawing/2014/main" id="{8A61E29B-3290-4F4B-89BA-4E19A7936C9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>
            <a:extLst>
              <a:ext uri="{FF2B5EF4-FFF2-40B4-BE49-F238E27FC236}">
                <a16:creationId xmlns:a16="http://schemas.microsoft.com/office/drawing/2014/main" id="{17DA6637-6DC7-4243-9239-44AFFBE4BF01}"/>
              </a:ext>
            </a:extLst>
          </p:cNvPr>
          <p:cNvSpPr txBox="1"/>
          <p:nvPr/>
        </p:nvSpPr>
        <p:spPr>
          <a:xfrm>
            <a:off x="249174" y="116962"/>
            <a:ext cx="524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30. JULIJ 2015</a:t>
            </a:r>
          </a:p>
        </p:txBody>
      </p:sp>
      <p:pic>
        <p:nvPicPr>
          <p:cNvPr id="47" name="Slika 46">
            <a:extLst>
              <a:ext uri="{FF2B5EF4-FFF2-40B4-BE49-F238E27FC236}">
                <a16:creationId xmlns:a16="http://schemas.microsoft.com/office/drawing/2014/main" id="{A1E0EBA5-3159-44DC-AB2B-C9002BC615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96" y="6174180"/>
            <a:ext cx="1388580" cy="547721"/>
          </a:xfrm>
          <a:prstGeom prst="rect">
            <a:avLst/>
          </a:prstGeom>
        </p:spPr>
      </p:pic>
      <p:sp>
        <p:nvSpPr>
          <p:cNvPr id="23" name="Pravokotnik 22">
            <a:extLst>
              <a:ext uri="{FF2B5EF4-FFF2-40B4-BE49-F238E27FC236}">
                <a16:creationId xmlns:a16="http://schemas.microsoft.com/office/drawing/2014/main" id="{0B8D9405-DA4A-41A1-97EE-3FEC19B7BCC2}"/>
              </a:ext>
            </a:extLst>
          </p:cNvPr>
          <p:cNvSpPr/>
          <p:nvPr/>
        </p:nvSpPr>
        <p:spPr>
          <a:xfrm>
            <a:off x="366886" y="854551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026" name="Picture 2" descr="Image result for ethereum logo PNG">
            <a:extLst>
              <a:ext uri="{FF2B5EF4-FFF2-40B4-BE49-F238E27FC236}">
                <a16:creationId xmlns:a16="http://schemas.microsoft.com/office/drawing/2014/main" id="{D38303D5-0C0F-4E36-BECB-755EFF84E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0" y="1731734"/>
            <a:ext cx="4762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Pravokotnik 24">
            <a:extLst>
              <a:ext uri="{FF2B5EF4-FFF2-40B4-BE49-F238E27FC236}">
                <a16:creationId xmlns:a16="http://schemas.microsoft.com/office/drawing/2014/main" id="{67CDD897-FEAA-4D71-B75E-C349CB09FC35}"/>
              </a:ext>
            </a:extLst>
          </p:cNvPr>
          <p:cNvSpPr/>
          <p:nvPr/>
        </p:nvSpPr>
        <p:spPr>
          <a:xfrm>
            <a:off x="6472236" y="1731734"/>
            <a:ext cx="49533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Vzpostavitev </a:t>
            </a:r>
            <a:r>
              <a:rPr lang="sl-SI" sz="4000" dirty="0" err="1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Ehtereum</a:t>
            </a:r>
            <a:r>
              <a:rPr lang="sl-SI" sz="4000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 platforme.</a:t>
            </a:r>
          </a:p>
          <a:p>
            <a:endParaRPr lang="sl-SI" sz="4000" b="1" dirty="0">
              <a:solidFill>
                <a:srgbClr val="EC2F49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r>
              <a:rPr lang="sl-SI" sz="40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„</a:t>
            </a:r>
            <a:r>
              <a:rPr lang="sl-SI" sz="4000" b="1" dirty="0" err="1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Kriptokickstarter</a:t>
            </a:r>
            <a:r>
              <a:rPr lang="sl-SI" sz="40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“ za </a:t>
            </a:r>
            <a:r>
              <a:rPr lang="sl-SI" sz="4000" b="1" dirty="0" err="1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startupe</a:t>
            </a:r>
            <a:r>
              <a:rPr lang="sl-SI" sz="40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.</a:t>
            </a:r>
            <a:endParaRPr lang="sl-SI" sz="4000" b="1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8107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8DB817AD-F393-4B2F-B98E-2D0105CE1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4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68E3DC73-56ED-461A-857F-160700339A0F}"/>
              </a:ext>
            </a:extLst>
          </p:cNvPr>
          <p:cNvSpPr/>
          <p:nvPr/>
        </p:nvSpPr>
        <p:spPr>
          <a:xfrm>
            <a:off x="366886" y="1451451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21DE5F30-FFCD-4EC1-B18F-772350F8F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96" y="6174180"/>
            <a:ext cx="1388580" cy="547721"/>
          </a:xfrm>
          <a:prstGeom prst="rect">
            <a:avLst/>
          </a:prstGeom>
        </p:spPr>
      </p:pic>
      <p:sp>
        <p:nvSpPr>
          <p:cNvPr id="4" name="Pravokotnik 3">
            <a:extLst>
              <a:ext uri="{FF2B5EF4-FFF2-40B4-BE49-F238E27FC236}">
                <a16:creationId xmlns:a16="http://schemas.microsoft.com/office/drawing/2014/main" id="{6A17053C-0325-43F8-A2B2-06392A245230}"/>
              </a:ext>
            </a:extLst>
          </p:cNvPr>
          <p:cNvSpPr/>
          <p:nvPr/>
        </p:nvSpPr>
        <p:spPr>
          <a:xfrm rot="274706">
            <a:off x="578601" y="2708540"/>
            <a:ext cx="15186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ICO PODJETJA </a:t>
            </a:r>
            <a:endParaRPr lang="sl-SI" sz="2000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Pravokotnik 9">
            <a:extLst>
              <a:ext uri="{FF2B5EF4-FFF2-40B4-BE49-F238E27FC236}">
                <a16:creationId xmlns:a16="http://schemas.microsoft.com/office/drawing/2014/main" id="{E131B602-E4B3-4EE1-8293-FABF0DD64AD8}"/>
              </a:ext>
            </a:extLst>
          </p:cNvPr>
          <p:cNvSpPr/>
          <p:nvPr/>
        </p:nvSpPr>
        <p:spPr>
          <a:xfrm rot="1017648">
            <a:off x="3304261" y="3544606"/>
            <a:ext cx="18677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ZAGONSKA PODJETJA </a:t>
            </a:r>
            <a:endParaRPr lang="sl-SI" sz="2000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E911F2B7-C7A4-48B4-B58E-2DEA77151211}"/>
              </a:ext>
            </a:extLst>
          </p:cNvPr>
          <p:cNvSpPr/>
          <p:nvPr/>
        </p:nvSpPr>
        <p:spPr>
          <a:xfrm rot="402268">
            <a:off x="6364996" y="4310363"/>
            <a:ext cx="2109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20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TRADICIONALNA PODJETJA</a:t>
            </a:r>
            <a:endParaRPr lang="sl-SI" sz="2000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Pravokotnik 11">
            <a:extLst>
              <a:ext uri="{FF2B5EF4-FFF2-40B4-BE49-F238E27FC236}">
                <a16:creationId xmlns:a16="http://schemas.microsoft.com/office/drawing/2014/main" id="{9AF8882F-860F-4CA0-A666-228F24F5AC79}"/>
              </a:ext>
            </a:extLst>
          </p:cNvPr>
          <p:cNvSpPr/>
          <p:nvPr/>
        </p:nvSpPr>
        <p:spPr>
          <a:xfrm rot="274706">
            <a:off x="730397" y="1861694"/>
            <a:ext cx="15186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KRIPTO ŽETON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MENJALNICE</a:t>
            </a:r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Pravokotnik 12">
            <a:extLst>
              <a:ext uri="{FF2B5EF4-FFF2-40B4-BE49-F238E27FC236}">
                <a16:creationId xmlns:a16="http://schemas.microsoft.com/office/drawing/2014/main" id="{DF0CEB95-24D6-4141-80D4-FD6F0227D05B}"/>
              </a:ext>
            </a:extLst>
          </p:cNvPr>
          <p:cNvSpPr/>
          <p:nvPr/>
        </p:nvSpPr>
        <p:spPr>
          <a:xfrm rot="1042137">
            <a:off x="3602714" y="1500754"/>
            <a:ext cx="210157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PRILAGODLJIVOST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AGILNOST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HITREJŠI OD</a:t>
            </a: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KONKURENCE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ZAČRTANA</a:t>
            </a: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POSLOVNA POT</a:t>
            </a:r>
          </a:p>
          <a:p>
            <a:pPr algn="ctr"/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2CF15EA5-7CFF-4B6E-B9AA-676AD54B144E}"/>
              </a:ext>
            </a:extLst>
          </p:cNvPr>
          <p:cNvSpPr/>
          <p:nvPr/>
        </p:nvSpPr>
        <p:spPr>
          <a:xfrm rot="328083">
            <a:off x="6493644" y="2160112"/>
            <a:ext cx="2101574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NASTOP NA GLOBALNEM TRGU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VODENJE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KADROVANJE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ORGANIZACIJSKA</a:t>
            </a:r>
          </a:p>
          <a:p>
            <a:pPr algn="ctr"/>
            <a:r>
              <a:rPr lang="sl-SI" sz="1400" b="1" dirty="0"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KULTURA</a:t>
            </a:r>
          </a:p>
          <a:p>
            <a:pPr algn="ctr"/>
            <a:endParaRPr lang="sl-SI" sz="1400" b="1" dirty="0"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ctr"/>
            <a:endParaRPr lang="sl-SI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D03A6562-94BC-4E5E-AB06-3107E53E211A}"/>
              </a:ext>
            </a:extLst>
          </p:cNvPr>
          <p:cNvSpPr txBox="1"/>
          <p:nvPr/>
        </p:nvSpPr>
        <p:spPr>
          <a:xfrm>
            <a:off x="268425" y="136212"/>
            <a:ext cx="112885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ICO VS. STARTUP VS. TRADICIONALNO PODJETJE</a:t>
            </a:r>
          </a:p>
        </p:txBody>
      </p:sp>
    </p:spTree>
    <p:extLst>
      <p:ext uri="{BB962C8B-B14F-4D97-AF65-F5344CB8AC3E}">
        <p14:creationId xmlns:p14="http://schemas.microsoft.com/office/powerpoint/2010/main" val="1735668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crypto tokens">
            <a:extLst>
              <a:ext uri="{FF2B5EF4-FFF2-40B4-BE49-F238E27FC236}">
                <a16:creationId xmlns:a16="http://schemas.microsoft.com/office/drawing/2014/main" id="{333FD92F-2049-4928-AA61-9DD84AFD29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0" r="16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0AA1DD5E-C34C-4270-8425-4593E173E895}"/>
              </a:ext>
            </a:extLst>
          </p:cNvPr>
          <p:cNvSpPr/>
          <p:nvPr/>
        </p:nvSpPr>
        <p:spPr>
          <a:xfrm>
            <a:off x="0" y="0"/>
            <a:ext cx="12192000" cy="687221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1BAC8E7-FD88-4CE9-BD26-4EC5999B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96" y="6174180"/>
            <a:ext cx="1388580" cy="547721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8B7B97E9-C1F8-4B2D-A410-63CD510A3DE2}"/>
              </a:ext>
            </a:extLst>
          </p:cNvPr>
          <p:cNvSpPr/>
          <p:nvPr/>
        </p:nvSpPr>
        <p:spPr>
          <a:xfrm>
            <a:off x="366886" y="854551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3A5C0428-C56E-44E6-A6CE-3BBC51812B3A}"/>
              </a:ext>
            </a:extLst>
          </p:cNvPr>
          <p:cNvSpPr txBox="1"/>
          <p:nvPr/>
        </p:nvSpPr>
        <p:spPr>
          <a:xfrm>
            <a:off x="268424" y="136212"/>
            <a:ext cx="77909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ICO PROJEKT IN MENJALNICE</a:t>
            </a:r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58E1E4E4-A2AB-41D1-ACA0-B83538DC61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697"/>
          <a:stretch/>
        </p:blipFill>
        <p:spPr>
          <a:xfrm>
            <a:off x="414665" y="1722839"/>
            <a:ext cx="4864333" cy="4451341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CFF6EF82-9539-447F-B36D-300204969B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45" b="18697"/>
          <a:stretch/>
        </p:blipFill>
        <p:spPr>
          <a:xfrm>
            <a:off x="3886140" y="1718304"/>
            <a:ext cx="3026864" cy="4451341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F4CA2676-B788-4AD2-AA18-924A41D557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b="18697"/>
          <a:stretch/>
        </p:blipFill>
        <p:spPr>
          <a:xfrm flipH="1">
            <a:off x="6764146" y="1722838"/>
            <a:ext cx="4870298" cy="4456800"/>
          </a:xfrm>
          <a:prstGeom prst="rect">
            <a:avLst/>
          </a:prstGeom>
        </p:spPr>
      </p:pic>
      <p:sp>
        <p:nvSpPr>
          <p:cNvPr id="3" name="Pravokotnik 2">
            <a:extLst>
              <a:ext uri="{FF2B5EF4-FFF2-40B4-BE49-F238E27FC236}">
                <a16:creationId xmlns:a16="http://schemas.microsoft.com/office/drawing/2014/main" id="{50E0093C-54D4-4875-B27E-D9F3B1288A99}"/>
              </a:ext>
            </a:extLst>
          </p:cNvPr>
          <p:cNvSpPr/>
          <p:nvPr/>
        </p:nvSpPr>
        <p:spPr>
          <a:xfrm>
            <a:off x="692368" y="2260811"/>
            <a:ext cx="4496319" cy="2937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07000"/>
              </a:lnSpc>
              <a:spcAft>
                <a:spcPts val="800"/>
              </a:spcAft>
            </a:pPr>
            <a:r>
              <a:rPr lang="en-GB" sz="44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ICO pro</a:t>
            </a:r>
            <a:r>
              <a:rPr lang="sl-SI" sz="4400" dirty="0" err="1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jekt</a:t>
            </a:r>
            <a:r>
              <a:rPr lang="sl-SI" sz="4400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 mora načrtovati prisotnost na menjalnicah!</a:t>
            </a:r>
          </a:p>
        </p:txBody>
      </p:sp>
      <p:pic>
        <p:nvPicPr>
          <p:cNvPr id="23" name="Slika 22">
            <a:extLst>
              <a:ext uri="{FF2B5EF4-FFF2-40B4-BE49-F238E27FC236}">
                <a16:creationId xmlns:a16="http://schemas.microsoft.com/office/drawing/2014/main" id="{484CA995-1EAB-49A7-B3C7-C79BCF53F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l="13345" r="33688" b="18697"/>
          <a:stretch/>
        </p:blipFill>
        <p:spPr>
          <a:xfrm>
            <a:off x="5992748" y="1725384"/>
            <a:ext cx="2166837" cy="4451341"/>
          </a:xfrm>
          <a:prstGeom prst="rect">
            <a:avLst/>
          </a:prstGeom>
        </p:spPr>
      </p:pic>
      <p:sp>
        <p:nvSpPr>
          <p:cNvPr id="24" name="Pravokotnik 23">
            <a:extLst>
              <a:ext uri="{FF2B5EF4-FFF2-40B4-BE49-F238E27FC236}">
                <a16:creationId xmlns:a16="http://schemas.microsoft.com/office/drawing/2014/main" id="{A54FC81E-6DF5-4279-A5A1-78C54314C5AC}"/>
              </a:ext>
            </a:extLst>
          </p:cNvPr>
          <p:cNvSpPr/>
          <p:nvPr/>
        </p:nvSpPr>
        <p:spPr>
          <a:xfrm>
            <a:off x="6446871" y="2624091"/>
            <a:ext cx="5187573" cy="2466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-VISOKU VSTOPNI STROŠKI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sl-SI" sz="2800" dirty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-ŽETONI SO LAHKO UMAKNJENI, ČE NI ZADOSTNEGA POPVPRAŠEVANJA</a:t>
            </a:r>
          </a:p>
        </p:txBody>
      </p:sp>
      <p:sp>
        <p:nvSpPr>
          <p:cNvPr id="4" name="Pravokotnik 3">
            <a:extLst>
              <a:ext uri="{FF2B5EF4-FFF2-40B4-BE49-F238E27FC236}">
                <a16:creationId xmlns:a16="http://schemas.microsoft.com/office/drawing/2014/main" id="{DB0788A8-1FDB-4693-BA51-0ED9D7809A44}"/>
              </a:ext>
            </a:extLst>
          </p:cNvPr>
          <p:cNvSpPr/>
          <p:nvPr/>
        </p:nvSpPr>
        <p:spPr>
          <a:xfrm>
            <a:off x="5413809" y="1455605"/>
            <a:ext cx="1167307" cy="45868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sl-SI" sz="28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7249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id="{F0BAE977-7F5F-4814-8A2F-50589A97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9" b="128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17796A16-88B2-4905-879E-AAC02F905C97}"/>
              </a:ext>
            </a:extLst>
          </p:cNvPr>
          <p:cNvSpPr/>
          <p:nvPr/>
        </p:nvSpPr>
        <p:spPr>
          <a:xfrm rot="16200000">
            <a:off x="-1376854" y="1385395"/>
            <a:ext cx="6858003" cy="4087206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ravokotnik 7">
            <a:extLst>
              <a:ext uri="{FF2B5EF4-FFF2-40B4-BE49-F238E27FC236}">
                <a16:creationId xmlns:a16="http://schemas.microsoft.com/office/drawing/2014/main" id="{178E4160-BE07-42FA-BEA0-3D26FDCC653E}"/>
              </a:ext>
            </a:extLst>
          </p:cNvPr>
          <p:cNvSpPr/>
          <p:nvPr/>
        </p:nvSpPr>
        <p:spPr>
          <a:xfrm rot="16200000">
            <a:off x="6681788" y="1347784"/>
            <a:ext cx="6858000" cy="4162424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C0526ED-1ED6-429E-A91C-3AE027AD3274}"/>
              </a:ext>
            </a:extLst>
          </p:cNvPr>
          <p:cNvSpPr/>
          <p:nvPr/>
        </p:nvSpPr>
        <p:spPr>
          <a:xfrm>
            <a:off x="366886" y="2084444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9" name="Pravokotnik 8">
            <a:extLst>
              <a:ext uri="{FF2B5EF4-FFF2-40B4-BE49-F238E27FC236}">
                <a16:creationId xmlns:a16="http://schemas.microsoft.com/office/drawing/2014/main" id="{81FFD936-8D9B-4C74-9752-41B1CC74447F}"/>
              </a:ext>
            </a:extLst>
          </p:cNvPr>
          <p:cNvSpPr/>
          <p:nvPr/>
        </p:nvSpPr>
        <p:spPr>
          <a:xfrm rot="16200000">
            <a:off x="2633663" y="1462079"/>
            <a:ext cx="6858003" cy="393382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E4F8FBE-D636-46CE-9171-B8732295A5CE}"/>
              </a:ext>
            </a:extLst>
          </p:cNvPr>
          <p:cNvSpPr txBox="1"/>
          <p:nvPr/>
        </p:nvSpPr>
        <p:spPr>
          <a:xfrm>
            <a:off x="268424" y="136212"/>
            <a:ext cx="11490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IZVEDBA ICO KAMPANJE: IDEJA NA PAPIRJU (WHITEPAPER) + NEKAJ SREDSTEV = USPEH!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1BAC8E7-FD88-4CE9-BD26-4EC5999B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886" y="6139619"/>
            <a:ext cx="1388580" cy="547721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D7CAD3E3-8B59-47B8-A35B-ADCD1CDCCF31}"/>
              </a:ext>
            </a:extLst>
          </p:cNvPr>
          <p:cNvSpPr/>
          <p:nvPr/>
        </p:nvSpPr>
        <p:spPr>
          <a:xfrm>
            <a:off x="983287" y="2391060"/>
            <a:ext cx="2129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2016</a:t>
            </a:r>
            <a:endParaRPr lang="sl-SI" sz="4800" b="1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Pravokotnik 13">
            <a:extLst>
              <a:ext uri="{FF2B5EF4-FFF2-40B4-BE49-F238E27FC236}">
                <a16:creationId xmlns:a16="http://schemas.microsoft.com/office/drawing/2014/main" id="{FDE2469A-A6CD-4487-A78A-6ED1A9BE046E}"/>
              </a:ext>
            </a:extLst>
          </p:cNvPr>
          <p:cNvSpPr/>
          <p:nvPr/>
        </p:nvSpPr>
        <p:spPr>
          <a:xfrm>
            <a:off x="4998074" y="2391059"/>
            <a:ext cx="2129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2017</a:t>
            </a:r>
            <a:endParaRPr lang="sl-SI" sz="4800" b="1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ravokotnik 14">
            <a:extLst>
              <a:ext uri="{FF2B5EF4-FFF2-40B4-BE49-F238E27FC236}">
                <a16:creationId xmlns:a16="http://schemas.microsoft.com/office/drawing/2014/main" id="{572DB46D-6144-4BB5-A466-3100577A65F2}"/>
              </a:ext>
            </a:extLst>
          </p:cNvPr>
          <p:cNvSpPr/>
          <p:nvPr/>
        </p:nvSpPr>
        <p:spPr>
          <a:xfrm>
            <a:off x="9174683" y="2391058"/>
            <a:ext cx="2129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48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2018</a:t>
            </a:r>
            <a:endParaRPr lang="sl-SI" sz="4800" b="1" dirty="0">
              <a:solidFill>
                <a:srgbClr val="EC2F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ravokotnik 15">
            <a:extLst>
              <a:ext uri="{FF2B5EF4-FFF2-40B4-BE49-F238E27FC236}">
                <a16:creationId xmlns:a16="http://schemas.microsoft.com/office/drawing/2014/main" id="{334D3E52-9C1F-4F32-BC76-F7F43FADFE88}"/>
              </a:ext>
            </a:extLst>
          </p:cNvPr>
          <p:cNvSpPr/>
          <p:nvPr/>
        </p:nvSpPr>
        <p:spPr>
          <a:xfrm>
            <a:off x="606250" y="3135356"/>
            <a:ext cx="2887382" cy="254755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Stroški  marketinške kampanje zanemarljivi – objava na forumu, obisk konference, večinoma množično financirano.</a:t>
            </a:r>
          </a:p>
        </p:txBody>
      </p:sp>
      <p:sp>
        <p:nvSpPr>
          <p:cNvPr id="17" name="Pravokotnik 16">
            <a:extLst>
              <a:ext uri="{FF2B5EF4-FFF2-40B4-BE49-F238E27FC236}">
                <a16:creationId xmlns:a16="http://schemas.microsoft.com/office/drawing/2014/main" id="{A0AE9DE2-6B41-44B0-8A61-42D395327474}"/>
              </a:ext>
            </a:extLst>
          </p:cNvPr>
          <p:cNvSpPr/>
          <p:nvPr/>
        </p:nvSpPr>
        <p:spPr>
          <a:xfrm>
            <a:off x="4580872" y="3135356"/>
            <a:ext cx="2887382" cy="254755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Leto „ICO MANIJE“.</a:t>
            </a:r>
          </a:p>
          <a:p>
            <a:pPr algn="ctr"/>
            <a:endParaRPr lang="sl-SI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začetku 2017 približno 50.000 euro on koncu 2017 500.000 euro, delno množično financirano, vstop velikih vlagateljev </a:t>
            </a:r>
          </a:p>
        </p:txBody>
      </p:sp>
      <p:sp>
        <p:nvSpPr>
          <p:cNvPr id="18" name="Pravokotnik 17">
            <a:extLst>
              <a:ext uri="{FF2B5EF4-FFF2-40B4-BE49-F238E27FC236}">
                <a16:creationId xmlns:a16="http://schemas.microsoft.com/office/drawing/2014/main" id="{6DF2F9F1-15EC-4B76-8641-3D68DA6BB27C}"/>
              </a:ext>
            </a:extLst>
          </p:cNvPr>
          <p:cNvSpPr/>
          <p:nvPr/>
        </p:nvSpPr>
        <p:spPr>
          <a:xfrm>
            <a:off x="8698368" y="3135356"/>
            <a:ext cx="2887382" cy="254755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Zaradi previsokih stroškov digitalnih kampanj skorajda ni - večinoma veliki vlagatelji v predprodaji, zasebni prodaji, pod posebnimi pogoji, malo množičnega financiranja.</a:t>
            </a:r>
          </a:p>
        </p:txBody>
      </p:sp>
    </p:spTree>
    <p:extLst>
      <p:ext uri="{BB962C8B-B14F-4D97-AF65-F5344CB8AC3E}">
        <p14:creationId xmlns:p14="http://schemas.microsoft.com/office/powerpoint/2010/main" val="412902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D86EB51A-96FE-4098-BADB-FAF212AEDF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56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BC0526ED-1ED6-429E-A91C-3AE027AD3274}"/>
              </a:ext>
            </a:extLst>
          </p:cNvPr>
          <p:cNvSpPr/>
          <p:nvPr/>
        </p:nvSpPr>
        <p:spPr>
          <a:xfrm>
            <a:off x="366886" y="854551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E4F8FBE-D636-46CE-9171-B8732295A5CE}"/>
              </a:ext>
            </a:extLst>
          </p:cNvPr>
          <p:cNvSpPr txBox="1"/>
          <p:nvPr/>
        </p:nvSpPr>
        <p:spPr>
          <a:xfrm>
            <a:off x="268424" y="136212"/>
            <a:ext cx="9525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ŠTEVILO SLOVENSKIH ICO PODJETIJ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1BAC8E7-FD88-4CE9-BD26-4EC5999B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96" y="6174180"/>
            <a:ext cx="1388580" cy="547721"/>
          </a:xfrm>
          <a:prstGeom prst="rect">
            <a:avLst/>
          </a:prstGeom>
        </p:spPr>
      </p:pic>
      <p:graphicFrame>
        <p:nvGraphicFramePr>
          <p:cNvPr id="19" name="Grafikon 18">
            <a:extLst>
              <a:ext uri="{FF2B5EF4-FFF2-40B4-BE49-F238E27FC236}">
                <a16:creationId xmlns:a16="http://schemas.microsoft.com/office/drawing/2014/main" id="{943217EF-0822-4AF7-A77E-F83EFA6F68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3325982"/>
              </p:ext>
            </p:extLst>
          </p:nvPr>
        </p:nvGraphicFramePr>
        <p:xfrm>
          <a:off x="533136" y="1520038"/>
          <a:ext cx="10285280" cy="49757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" name="Pravokotnik 19">
            <a:extLst>
              <a:ext uri="{FF2B5EF4-FFF2-40B4-BE49-F238E27FC236}">
                <a16:creationId xmlns:a16="http://schemas.microsoft.com/office/drawing/2014/main" id="{B45879FF-F6C6-4B73-A698-E22E26C7B562}"/>
              </a:ext>
            </a:extLst>
          </p:cNvPr>
          <p:cNvSpPr/>
          <p:nvPr/>
        </p:nvSpPr>
        <p:spPr>
          <a:xfrm>
            <a:off x="2145010" y="5050587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</a:t>
            </a:r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Pravokotnik 20">
            <a:extLst>
              <a:ext uri="{FF2B5EF4-FFF2-40B4-BE49-F238E27FC236}">
                <a16:creationId xmlns:a16="http://schemas.microsoft.com/office/drawing/2014/main" id="{A23177D7-0FB6-4232-8875-EAC4F6C59D1A}"/>
              </a:ext>
            </a:extLst>
          </p:cNvPr>
          <p:cNvSpPr/>
          <p:nvPr/>
        </p:nvSpPr>
        <p:spPr>
          <a:xfrm>
            <a:off x="4393102" y="3607535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13</a:t>
            </a:r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Pravokotnik 21">
            <a:extLst>
              <a:ext uri="{FF2B5EF4-FFF2-40B4-BE49-F238E27FC236}">
                <a16:creationId xmlns:a16="http://schemas.microsoft.com/office/drawing/2014/main" id="{AB22E7CE-BB9F-4261-98B0-F7837C804E0D}"/>
              </a:ext>
            </a:extLst>
          </p:cNvPr>
          <p:cNvSpPr/>
          <p:nvPr/>
        </p:nvSpPr>
        <p:spPr>
          <a:xfrm>
            <a:off x="6789955" y="3530771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10</a:t>
            </a:r>
            <a:endParaRPr lang="sl-SI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Pravokotnik 22">
            <a:extLst>
              <a:ext uri="{FF2B5EF4-FFF2-40B4-BE49-F238E27FC236}">
                <a16:creationId xmlns:a16="http://schemas.microsoft.com/office/drawing/2014/main" id="{CB5B81A2-8E6A-466A-BB28-A81B82DE4EF2}"/>
              </a:ext>
            </a:extLst>
          </p:cNvPr>
          <p:cNvSpPr/>
          <p:nvPr/>
        </p:nvSpPr>
        <p:spPr>
          <a:xfrm rot="16200000">
            <a:off x="-811139" y="3264574"/>
            <a:ext cx="2390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Vrednost v mio USD</a:t>
            </a:r>
            <a:endParaRPr lang="sl-SI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978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98179AF9-F499-410C-BF67-F3771CEA58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4" b="94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Pravokotnik 10">
            <a:extLst>
              <a:ext uri="{FF2B5EF4-FFF2-40B4-BE49-F238E27FC236}">
                <a16:creationId xmlns:a16="http://schemas.microsoft.com/office/drawing/2014/main" id="{BC0526ED-1ED6-429E-A91C-3AE027AD3274}"/>
              </a:ext>
            </a:extLst>
          </p:cNvPr>
          <p:cNvSpPr/>
          <p:nvPr/>
        </p:nvSpPr>
        <p:spPr>
          <a:xfrm>
            <a:off x="366886" y="854551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E4F8FBE-D636-46CE-9171-B8732295A5CE}"/>
              </a:ext>
            </a:extLst>
          </p:cNvPr>
          <p:cNvSpPr txBox="1"/>
          <p:nvPr/>
        </p:nvSpPr>
        <p:spPr>
          <a:xfrm>
            <a:off x="268424" y="136212"/>
            <a:ext cx="7249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ICO SMERNICE V SLOVENIJI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1BAC8E7-FD88-4CE9-BD26-4EC5999B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96" y="6174180"/>
            <a:ext cx="1388580" cy="547721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A9DDF88-596C-4EB7-8C80-1BCF7E2DC1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86" y="2420336"/>
            <a:ext cx="2988526" cy="2988526"/>
          </a:xfrm>
          <a:prstGeom prst="rect">
            <a:avLst/>
          </a:prstGeom>
        </p:spPr>
      </p:pic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47637A36-6C70-4FD0-8F61-86A477C43813}"/>
              </a:ext>
            </a:extLst>
          </p:cNvPr>
          <p:cNvSpPr txBox="1"/>
          <p:nvPr/>
        </p:nvSpPr>
        <p:spPr>
          <a:xfrm rot="19046653">
            <a:off x="3046071" y="1528418"/>
            <a:ext cx="2900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DOKUMENT O ICO SMERNICAH</a:t>
            </a:r>
          </a:p>
        </p:txBody>
      </p:sp>
      <p:pic>
        <p:nvPicPr>
          <p:cNvPr id="2050" name="Picture 2" descr="http://digitalna.si/e_files/news_pics/logo-blockchain-think-tank-slovenia-2-1-3.png">
            <a:extLst>
              <a:ext uri="{FF2B5EF4-FFF2-40B4-BE49-F238E27FC236}">
                <a16:creationId xmlns:a16="http://schemas.microsoft.com/office/drawing/2014/main" id="{6F1F806E-C27C-43C9-9F39-D052048D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770" y="4566566"/>
            <a:ext cx="1646864" cy="83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78149829-FF70-4F0F-80F7-A69FFAC9E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042" y="4611298"/>
            <a:ext cx="2106200" cy="830784"/>
          </a:xfrm>
          <a:prstGeom prst="rect">
            <a:avLst/>
          </a:prstGeom>
        </p:spPr>
      </p:pic>
      <p:sp>
        <p:nvSpPr>
          <p:cNvPr id="18" name="PoljeZBesedilom 17">
            <a:extLst>
              <a:ext uri="{FF2B5EF4-FFF2-40B4-BE49-F238E27FC236}">
                <a16:creationId xmlns:a16="http://schemas.microsoft.com/office/drawing/2014/main" id="{6C24BB87-D1E1-4A87-8629-F84428E7E1B8}"/>
              </a:ext>
            </a:extLst>
          </p:cNvPr>
          <p:cNvSpPr txBox="1"/>
          <p:nvPr/>
        </p:nvSpPr>
        <p:spPr>
          <a:xfrm>
            <a:off x="5150764" y="4792003"/>
            <a:ext cx="49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534494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lika 13">
            <a:extLst>
              <a:ext uri="{FF2B5EF4-FFF2-40B4-BE49-F238E27FC236}">
                <a16:creationId xmlns:a16="http://schemas.microsoft.com/office/drawing/2014/main" id="{1A801DB8-AC07-4150-B99C-3980EF1F0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ravokotnik 15">
            <a:extLst>
              <a:ext uri="{FF2B5EF4-FFF2-40B4-BE49-F238E27FC236}">
                <a16:creationId xmlns:a16="http://schemas.microsoft.com/office/drawing/2014/main" id="{17D8CFF6-EB6B-42CD-9C46-98137AB04B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1" name="Pravokotnik 10">
            <a:extLst>
              <a:ext uri="{FF2B5EF4-FFF2-40B4-BE49-F238E27FC236}">
                <a16:creationId xmlns:a16="http://schemas.microsoft.com/office/drawing/2014/main" id="{BC0526ED-1ED6-429E-A91C-3AE027AD3274}"/>
              </a:ext>
            </a:extLst>
          </p:cNvPr>
          <p:cNvSpPr/>
          <p:nvPr/>
        </p:nvSpPr>
        <p:spPr>
          <a:xfrm>
            <a:off x="366886" y="854551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CE4F8FBE-D636-46CE-9171-B8732295A5CE}"/>
              </a:ext>
            </a:extLst>
          </p:cNvPr>
          <p:cNvSpPr txBox="1"/>
          <p:nvPr/>
        </p:nvSpPr>
        <p:spPr>
          <a:xfrm>
            <a:off x="268424" y="136212"/>
            <a:ext cx="4344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ICO V LETU 2019</a:t>
            </a: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1BAC8E7-FD88-4CE9-BD26-4EC5999B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96" y="6174180"/>
            <a:ext cx="1388580" cy="54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50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FEC824D4-8D70-49DA-834D-142C9FB033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ravokotnik 6">
            <a:extLst>
              <a:ext uri="{FF2B5EF4-FFF2-40B4-BE49-F238E27FC236}">
                <a16:creationId xmlns:a16="http://schemas.microsoft.com/office/drawing/2014/main" id="{0AA1DD5E-C34C-4270-8425-4593E173E895}"/>
              </a:ext>
            </a:extLst>
          </p:cNvPr>
          <p:cNvSpPr/>
          <p:nvPr/>
        </p:nvSpPr>
        <p:spPr>
          <a:xfrm>
            <a:off x="0" y="0"/>
            <a:ext cx="12192000" cy="687221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61BAC8E7-FD88-4CE9-BD26-4EC5999BC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7996" y="6174180"/>
            <a:ext cx="1388580" cy="547721"/>
          </a:xfrm>
          <a:prstGeom prst="rect">
            <a:avLst/>
          </a:prstGeom>
        </p:spPr>
      </p:pic>
      <p:sp>
        <p:nvSpPr>
          <p:cNvPr id="10" name="Pravokotnik 9">
            <a:extLst>
              <a:ext uri="{FF2B5EF4-FFF2-40B4-BE49-F238E27FC236}">
                <a16:creationId xmlns:a16="http://schemas.microsoft.com/office/drawing/2014/main" id="{8B7B97E9-C1F8-4B2D-A410-63CD510A3DE2}"/>
              </a:ext>
            </a:extLst>
          </p:cNvPr>
          <p:cNvSpPr/>
          <p:nvPr/>
        </p:nvSpPr>
        <p:spPr>
          <a:xfrm>
            <a:off x="366886" y="854551"/>
            <a:ext cx="859398" cy="108000"/>
          </a:xfrm>
          <a:prstGeom prst="rect">
            <a:avLst/>
          </a:prstGeom>
          <a:solidFill>
            <a:srgbClr val="EC2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4" name="PoljeZBesedilom 13">
            <a:extLst>
              <a:ext uri="{FF2B5EF4-FFF2-40B4-BE49-F238E27FC236}">
                <a16:creationId xmlns:a16="http://schemas.microsoft.com/office/drawing/2014/main" id="{3A5C0428-C56E-44E6-A6CE-3BBC51812B3A}"/>
              </a:ext>
            </a:extLst>
          </p:cNvPr>
          <p:cNvSpPr txBox="1"/>
          <p:nvPr/>
        </p:nvSpPr>
        <p:spPr>
          <a:xfrm>
            <a:off x="268424" y="136212"/>
            <a:ext cx="4344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4000" b="1" dirty="0">
                <a:solidFill>
                  <a:schemeClr val="bg1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ICO V LETU 2019</a:t>
            </a:r>
          </a:p>
        </p:txBody>
      </p:sp>
      <p:sp>
        <p:nvSpPr>
          <p:cNvPr id="25" name="Pravokotnik 24">
            <a:extLst>
              <a:ext uri="{FF2B5EF4-FFF2-40B4-BE49-F238E27FC236}">
                <a16:creationId xmlns:a16="http://schemas.microsoft.com/office/drawing/2014/main" id="{D0A186FE-5E6A-4A78-B54C-00B0454BD3C5}"/>
              </a:ext>
            </a:extLst>
          </p:cNvPr>
          <p:cNvSpPr/>
          <p:nvPr/>
        </p:nvSpPr>
        <p:spPr>
          <a:xfrm>
            <a:off x="3298370" y="5337470"/>
            <a:ext cx="1337129" cy="7078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EABC24D6-86DF-4B47-957D-DD988BBE4C45}"/>
              </a:ext>
            </a:extLst>
          </p:cNvPr>
          <p:cNvSpPr txBox="1"/>
          <p:nvPr/>
        </p:nvSpPr>
        <p:spPr>
          <a:xfrm>
            <a:off x="762000" y="3822259"/>
            <a:ext cx="3886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sl-SI" sz="4800" b="1" dirty="0">
              <a:solidFill>
                <a:srgbClr val="EC2F49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r"/>
            <a:endParaRPr lang="sl-SI" sz="4800" b="1" dirty="0">
              <a:solidFill>
                <a:srgbClr val="EC2F49"/>
              </a:solidFill>
              <a:latin typeface="Arial" panose="020B0604020202020204" pitchFamily="34" charset="0"/>
              <a:ea typeface="Source Sans Pro" panose="020B0503030403020204" pitchFamily="34" charset="0"/>
              <a:cs typeface="Arial" panose="020B0604020202020204" pitchFamily="34" charset="0"/>
            </a:endParaRPr>
          </a:p>
          <a:p>
            <a:pPr algn="r"/>
            <a:r>
              <a:rPr lang="sl-SI" sz="48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ICO </a:t>
            </a:r>
          </a:p>
        </p:txBody>
      </p:sp>
      <p:sp>
        <p:nvSpPr>
          <p:cNvPr id="26" name="Pravokotnik 25">
            <a:extLst>
              <a:ext uri="{FF2B5EF4-FFF2-40B4-BE49-F238E27FC236}">
                <a16:creationId xmlns:a16="http://schemas.microsoft.com/office/drawing/2014/main" id="{DF2EA47D-E6EF-4FD7-8A87-512A117386C9}"/>
              </a:ext>
            </a:extLst>
          </p:cNvPr>
          <p:cNvSpPr/>
          <p:nvPr/>
        </p:nvSpPr>
        <p:spPr>
          <a:xfrm>
            <a:off x="7484597" y="3753522"/>
            <a:ext cx="1557804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7" name="PoljeZBesedilom 16">
            <a:extLst>
              <a:ext uri="{FF2B5EF4-FFF2-40B4-BE49-F238E27FC236}">
                <a16:creationId xmlns:a16="http://schemas.microsoft.com/office/drawing/2014/main" id="{8A2D81B3-A894-4988-85DF-CB65A2FAC2A4}"/>
              </a:ext>
            </a:extLst>
          </p:cNvPr>
          <p:cNvSpPr txBox="1"/>
          <p:nvPr/>
        </p:nvSpPr>
        <p:spPr>
          <a:xfrm>
            <a:off x="7505699" y="3833448"/>
            <a:ext cx="26543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STO</a:t>
            </a:r>
          </a:p>
          <a:p>
            <a:r>
              <a:rPr lang="sl-SI" sz="48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IEO</a:t>
            </a:r>
          </a:p>
          <a:p>
            <a:r>
              <a:rPr lang="sl-SI" sz="4800" b="1" dirty="0">
                <a:solidFill>
                  <a:srgbClr val="EC2F49"/>
                </a:solidFill>
                <a:latin typeface="Arial" panose="020B0604020202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ETO</a:t>
            </a:r>
          </a:p>
        </p:txBody>
      </p:sp>
    </p:spTree>
    <p:extLst>
      <p:ext uri="{BB962C8B-B14F-4D97-AF65-F5344CB8AC3E}">
        <p14:creationId xmlns:p14="http://schemas.microsoft.com/office/powerpoint/2010/main" val="2964487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4685</TotalTime>
  <Words>205</Words>
  <Application>Microsoft Office PowerPoint</Application>
  <PresentationFormat>Širokozaslonsko</PresentationFormat>
  <Paragraphs>60</Paragraphs>
  <Slides>10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Open Sans</vt:lpstr>
      <vt:lpstr>Source Sans Pro</vt:lpstr>
      <vt:lpstr>Officeova tema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Sebastjan Pirih</dc:creator>
  <cp:lastModifiedBy>Lidija Flajs</cp:lastModifiedBy>
  <cp:revision>102</cp:revision>
  <dcterms:created xsi:type="dcterms:W3CDTF">2018-04-16T22:32:57Z</dcterms:created>
  <dcterms:modified xsi:type="dcterms:W3CDTF">2019-04-01T11:05:39Z</dcterms:modified>
</cp:coreProperties>
</file>